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81" r:id="rId2"/>
    <p:sldId id="284" r:id="rId3"/>
    <p:sldId id="285" r:id="rId4"/>
    <p:sldId id="286" r:id="rId5"/>
    <p:sldId id="314" r:id="rId6"/>
    <p:sldId id="287" r:id="rId7"/>
    <p:sldId id="327" r:id="rId8"/>
    <p:sldId id="328" r:id="rId9"/>
    <p:sldId id="329" r:id="rId10"/>
    <p:sldId id="330" r:id="rId11"/>
    <p:sldId id="331" r:id="rId12"/>
    <p:sldId id="332" r:id="rId13"/>
    <p:sldId id="336" r:id="rId14"/>
    <p:sldId id="337" r:id="rId15"/>
    <p:sldId id="338" r:id="rId16"/>
    <p:sldId id="333" r:id="rId17"/>
    <p:sldId id="334" r:id="rId18"/>
    <p:sldId id="335" r:id="rId19"/>
    <p:sldId id="339" r:id="rId20"/>
    <p:sldId id="288" r:id="rId21"/>
    <p:sldId id="315" r:id="rId22"/>
    <p:sldId id="289" r:id="rId23"/>
    <p:sldId id="290" r:id="rId24"/>
    <p:sldId id="303" r:id="rId25"/>
    <p:sldId id="310" r:id="rId26"/>
    <p:sldId id="319" r:id="rId27"/>
    <p:sldId id="320" r:id="rId28"/>
    <p:sldId id="323" r:id="rId29"/>
    <p:sldId id="325" r:id="rId30"/>
    <p:sldId id="326" r:id="rId31"/>
    <p:sldId id="345" r:id="rId32"/>
    <p:sldId id="340" r:id="rId33"/>
    <p:sldId id="341" r:id="rId34"/>
    <p:sldId id="342" r:id="rId35"/>
    <p:sldId id="343" r:id="rId36"/>
    <p:sldId id="344" r:id="rId3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E2F4"/>
    <a:srgbClr val="159BFF"/>
    <a:srgbClr val="FFFFCC"/>
    <a:srgbClr val="FF33CC"/>
    <a:srgbClr val="5BB9FF"/>
  </p:clrMru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386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177F3-DCA1-4A95-ADBC-37D2CF7150B7}" type="datetimeFigureOut">
              <a:rPr lang="en-US" smtClean="0"/>
              <a:pPr/>
              <a:t>3/9/2021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51375" cy="34877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0A1E83-ADDA-4D64-8F08-A35142FC6F4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5AB7-28F8-49BD-BB25-EF89AF3119D6}" type="datetimeFigureOut">
              <a:rPr lang="en-US" smtClean="0"/>
              <a:pPr/>
              <a:t>3/9/2021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13057-669F-4446-9D9B-C1F1FA7C4CD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5AB7-28F8-49BD-BB25-EF89AF3119D6}" type="datetimeFigureOut">
              <a:rPr lang="en-US" smtClean="0"/>
              <a:pPr/>
              <a:t>3/9/2021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13057-669F-4446-9D9B-C1F1FA7C4CD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5AB7-28F8-49BD-BB25-EF89AF3119D6}" type="datetimeFigureOut">
              <a:rPr lang="en-US" smtClean="0"/>
              <a:pPr/>
              <a:t>3/9/2021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13057-669F-4446-9D9B-C1F1FA7C4CD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5AB7-28F8-49BD-BB25-EF89AF3119D6}" type="datetimeFigureOut">
              <a:rPr lang="en-US" smtClean="0"/>
              <a:pPr/>
              <a:t>3/9/2021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13057-669F-4446-9D9B-C1F1FA7C4CD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5AB7-28F8-49BD-BB25-EF89AF3119D6}" type="datetimeFigureOut">
              <a:rPr lang="en-US" smtClean="0"/>
              <a:pPr/>
              <a:t>3/9/2021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13057-669F-4446-9D9B-C1F1FA7C4CD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5AB7-28F8-49BD-BB25-EF89AF3119D6}" type="datetimeFigureOut">
              <a:rPr lang="en-US" smtClean="0"/>
              <a:pPr/>
              <a:t>3/9/2021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13057-669F-4446-9D9B-C1F1FA7C4CD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5AB7-28F8-49BD-BB25-EF89AF3119D6}" type="datetimeFigureOut">
              <a:rPr lang="en-US" smtClean="0"/>
              <a:pPr/>
              <a:t>3/9/2021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13057-669F-4446-9D9B-C1F1FA7C4CD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5AB7-28F8-49BD-BB25-EF89AF3119D6}" type="datetimeFigureOut">
              <a:rPr lang="en-US" smtClean="0"/>
              <a:pPr/>
              <a:t>3/9/2021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13057-669F-4446-9D9B-C1F1FA7C4CD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5AB7-28F8-49BD-BB25-EF89AF3119D6}" type="datetimeFigureOut">
              <a:rPr lang="en-US" smtClean="0"/>
              <a:pPr/>
              <a:t>3/9/2021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13057-669F-4446-9D9B-C1F1FA7C4CD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5AB7-28F8-49BD-BB25-EF89AF3119D6}" type="datetimeFigureOut">
              <a:rPr lang="en-US" smtClean="0"/>
              <a:pPr/>
              <a:t>3/9/2021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13057-669F-4446-9D9B-C1F1FA7C4CD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5AB7-28F8-49BD-BB25-EF89AF3119D6}" type="datetimeFigureOut">
              <a:rPr lang="en-US" smtClean="0"/>
              <a:pPr/>
              <a:t>3/9/2021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13057-669F-4446-9D9B-C1F1FA7C4CD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F5AB7-28F8-49BD-BB25-EF89AF3119D6}" type="datetimeFigureOut">
              <a:rPr lang="en-US" smtClean="0"/>
              <a:pPr/>
              <a:t>3/9/2021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13057-669F-4446-9D9B-C1F1FA7C4CD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.pn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153400" cy="4038600"/>
          </a:xfrm>
          <a:noFill/>
          <a:ln w="19050">
            <a:solidFill>
              <a:srgbClr val="0070C0"/>
            </a:solidFill>
          </a:ln>
        </p:spPr>
        <p:txBody>
          <a:bodyPr>
            <a:noAutofit/>
          </a:bodyPr>
          <a:lstStyle/>
          <a:p>
            <a:pPr marL="539496" indent="-457200" algn="ctr">
              <a:buNone/>
            </a:pPr>
            <a:endParaRPr lang="en-US" sz="2000" dirty="0" smtClean="0">
              <a:latin typeface="Calibri" pitchFamily="34" charset="0"/>
              <a:cs typeface="Arial" pitchFamily="34" charset="0"/>
            </a:endParaRPr>
          </a:p>
          <a:p>
            <a:pPr marL="539496" indent="-457200" algn="ctr">
              <a:buNone/>
            </a:pPr>
            <a:endParaRPr lang="en-US" sz="2000" dirty="0" smtClean="0">
              <a:latin typeface="Calibri" pitchFamily="34" charset="0"/>
              <a:cs typeface="Arial" pitchFamily="34" charset="0"/>
            </a:endParaRPr>
          </a:p>
          <a:p>
            <a:pPr marL="539496" indent="-457200">
              <a:buFont typeface="Wingdings" pitchFamily="2" charset="2"/>
              <a:buChar char="Ø"/>
            </a:pPr>
            <a:endParaRPr lang="en-US" sz="2000" dirty="0" smtClean="0">
              <a:latin typeface="Calibri" pitchFamily="34" charset="0"/>
              <a:cs typeface="Arial" pitchFamily="34" charset="0"/>
            </a:endParaRPr>
          </a:p>
          <a:p>
            <a:pPr marL="539496" indent="-457200" algn="ctr">
              <a:buNone/>
            </a:pPr>
            <a:endParaRPr lang="en-US" sz="2000" dirty="0" smtClean="0">
              <a:latin typeface="Calibri" pitchFamily="34" charset="0"/>
              <a:cs typeface="Arial" pitchFamily="34" charset="0"/>
            </a:endParaRPr>
          </a:p>
          <a:p>
            <a:pPr marL="539496" indent="-457200" algn="ctr">
              <a:buNone/>
            </a:pPr>
            <a:endParaRPr lang="en-US" sz="2000" dirty="0" smtClean="0">
              <a:latin typeface="Calibri" pitchFamily="34" charset="0"/>
              <a:cs typeface="Arial" pitchFamily="34" charset="0"/>
            </a:endParaRPr>
          </a:p>
          <a:p>
            <a:pPr marL="539496" indent="-457200" algn="ctr">
              <a:buNone/>
            </a:pPr>
            <a:endParaRPr lang="en-US" sz="2000" dirty="0" smtClean="0">
              <a:latin typeface="Calibri" pitchFamily="34" charset="0"/>
              <a:cs typeface="Arial" pitchFamily="34" charset="0"/>
            </a:endParaRPr>
          </a:p>
          <a:p>
            <a:pPr marL="539496" indent="-457200" algn="ctr">
              <a:buNone/>
            </a:pPr>
            <a:endParaRPr lang="en-US" sz="2000" dirty="0" smtClean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09800"/>
            <a:ext cx="7543800" cy="16002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0070C0"/>
                </a:solidFill>
                <a:latin typeface="Century Gothic" pitchFamily="34" charset="0"/>
              </a:rPr>
              <a:t>MAINTENANCE ACTIVITY PHOTOS</a:t>
            </a:r>
            <a:endParaRPr lang="en-US" sz="4800" dirty="0">
              <a:effectLst/>
              <a:latin typeface="Century Gothic" pitchFamily="34" charset="0"/>
              <a:cs typeface="Aparajit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0070C0"/>
          </a:solidFill>
        </p:spPr>
        <p:txBody>
          <a:bodyPr wrap="square" anchor="ctr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Century Gothic" pitchFamily="34" charset="0"/>
              </a:rPr>
              <a:t> MEDIAN  PLANTS WATERING</a:t>
            </a:r>
            <a:endParaRPr lang="en-US" sz="20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6146" name="Picture 2" descr="D:\Shaheen Bill Folder\Labour daily Photos\Maintenance Photos\Photos\WhatsApp Image 2021-03-02 at 4.58.24 P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533400"/>
            <a:ext cx="4038600" cy="2971800"/>
          </a:xfrm>
          <a:prstGeom prst="rect">
            <a:avLst/>
          </a:prstGeom>
          <a:noFill/>
        </p:spPr>
      </p:pic>
      <p:pic>
        <p:nvPicPr>
          <p:cNvPr id="6147" name="Picture 3" descr="D:\Shaheen Bill Folder\Labour daily Photos\Maintenance Photos\Photos\WhatsApp Image 2021-03-02 at 4.58.24 PM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33400"/>
            <a:ext cx="4267200" cy="2971800"/>
          </a:xfrm>
          <a:prstGeom prst="rect">
            <a:avLst/>
          </a:prstGeom>
          <a:noFill/>
        </p:spPr>
      </p:pic>
      <p:pic>
        <p:nvPicPr>
          <p:cNvPr id="7" name="Picture 6" descr="logo_ijm_white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58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 descr="D:\Shaheen Bill Folder\Labour daily Photos\Maintenance Photos\Photos\WhatsApp Image 2021-02-23 at 4.10.44 PM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3657600"/>
            <a:ext cx="4038600" cy="2895600"/>
          </a:xfrm>
          <a:prstGeom prst="rect">
            <a:avLst/>
          </a:prstGeom>
          <a:noFill/>
        </p:spPr>
      </p:pic>
      <p:pic>
        <p:nvPicPr>
          <p:cNvPr id="6149" name="Picture 5" descr="D:\Shaheen Bill Folder\Labour daily Photos\Maintenance Photos\Photos\WhatsApp Image 2021-02-23 at 4.22.46 PM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3657600"/>
            <a:ext cx="4267200" cy="2895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as\Desktop\New Folder (2)\PHOTO-2019-05-23-09-33-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609600"/>
            <a:ext cx="4114800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C:\Users\Das\Desktop\New Folder (2)\PHOTO-2019-05-23-09-33-42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581400"/>
            <a:ext cx="41148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C:\Users\Das\Downloads\1b830190-3cb7-4750-ac1b-408bb15a042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609600"/>
            <a:ext cx="4114800" cy="2819400"/>
          </a:xfrm>
          <a:prstGeom prst="rect">
            <a:avLst/>
          </a:prstGeom>
          <a:noFill/>
        </p:spPr>
      </p:pic>
      <p:pic>
        <p:nvPicPr>
          <p:cNvPr id="5123" name="Picture 3" descr="C:\Users\Das\Downloads\PHOTO-2019-05-24-10-12-3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3581400"/>
            <a:ext cx="4114800" cy="304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57090"/>
            <a:ext cx="9144000" cy="400110"/>
          </a:xfrm>
          <a:prstGeom prst="rect">
            <a:avLst/>
          </a:prstGeom>
          <a:solidFill>
            <a:srgbClr val="0070C0"/>
          </a:solidFill>
        </p:spPr>
        <p:txBody>
          <a:bodyPr wrap="square" anchor="ctr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Century Gothic" pitchFamily="34" charset="0"/>
              </a:rPr>
              <a:t>KRISHNA BRIDGE GENERAL CLEANING WORKS</a:t>
            </a:r>
            <a:endParaRPr lang="en-US" sz="20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7" name="Picture 6" descr="logo_ijm_white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058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Das\Downloads\ffb1e236-7500-4af6-88d1-73eb63f35a21.JPG"/>
          <p:cNvPicPr>
            <a:picLocks noChangeAspect="1" noChangeArrowheads="1"/>
          </p:cNvPicPr>
          <p:nvPr/>
        </p:nvPicPr>
        <p:blipFill>
          <a:blip r:embed="rId2"/>
          <a:srcRect r="1176" b="8497"/>
          <a:stretch>
            <a:fillRect/>
          </a:stretch>
        </p:blipFill>
        <p:spPr bwMode="auto">
          <a:xfrm>
            <a:off x="914400" y="533400"/>
            <a:ext cx="723900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7" name="Picture 3" descr="C:\Users\Das\Downloads\6fcddab1-4984-4135-a663-fa308e353c6f.JPG"/>
          <p:cNvPicPr>
            <a:picLocks noChangeAspect="1" noChangeArrowheads="1"/>
          </p:cNvPicPr>
          <p:nvPr/>
        </p:nvPicPr>
        <p:blipFill>
          <a:blip r:embed="rId3"/>
          <a:srcRect l="12500" r="10000" b="12963"/>
          <a:stretch>
            <a:fillRect/>
          </a:stretch>
        </p:blipFill>
        <p:spPr bwMode="auto">
          <a:xfrm>
            <a:off x="914400" y="3505200"/>
            <a:ext cx="7239000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0070C0"/>
          </a:solidFill>
        </p:spPr>
        <p:txBody>
          <a:bodyPr wrap="square" anchor="ctr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Century Gothic" pitchFamily="34" charset="0"/>
              </a:rPr>
              <a:t>GENERAL CLEANING WITH BROOMER</a:t>
            </a:r>
            <a:endParaRPr lang="en-US" sz="20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5" name="Picture 4" descr="logo_ijm_white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58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Das\Desktop\New Folder (2)\e3f819ed-0043-4685-9762-f10878e02bdc.JPG"/>
          <p:cNvPicPr>
            <a:picLocks noChangeAspect="1" noChangeArrowheads="1"/>
          </p:cNvPicPr>
          <p:nvPr/>
        </p:nvPicPr>
        <p:blipFill>
          <a:blip r:embed="rId2">
            <a:lum bright="9000"/>
          </a:blip>
          <a:srcRect r="643" b="10000"/>
          <a:stretch>
            <a:fillRect/>
          </a:stretch>
        </p:blipFill>
        <p:spPr bwMode="auto">
          <a:xfrm>
            <a:off x="76200" y="457200"/>
            <a:ext cx="4495800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5" name="Picture 3" descr="C:\Users\Das\Downloads\5fd5a84f-2482-42bd-a5bd-f5e20a445ffe.JPG"/>
          <p:cNvPicPr>
            <a:picLocks noChangeAspect="1" noChangeArrowheads="1"/>
          </p:cNvPicPr>
          <p:nvPr/>
        </p:nvPicPr>
        <p:blipFill>
          <a:blip r:embed="rId3">
            <a:lum bright="6000"/>
          </a:blip>
          <a:srcRect b="7037"/>
          <a:stretch>
            <a:fillRect/>
          </a:stretch>
        </p:blipFill>
        <p:spPr bwMode="auto">
          <a:xfrm>
            <a:off x="4800600" y="457200"/>
            <a:ext cx="434340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6" name="Picture 4" descr="C:\Users\Das\Downloads\b54890cf-700a-4015-afaf-8797b075e802.JPG"/>
          <p:cNvPicPr>
            <a:picLocks noChangeAspect="1" noChangeArrowheads="1"/>
          </p:cNvPicPr>
          <p:nvPr/>
        </p:nvPicPr>
        <p:blipFill>
          <a:blip r:embed="rId4"/>
          <a:srcRect r="1205" b="11481"/>
          <a:stretch>
            <a:fillRect/>
          </a:stretch>
        </p:blipFill>
        <p:spPr bwMode="auto">
          <a:xfrm>
            <a:off x="76200" y="3733800"/>
            <a:ext cx="44958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0070C0"/>
          </a:solidFill>
        </p:spPr>
        <p:txBody>
          <a:bodyPr wrap="square" anchor="ctr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Century Gothic" pitchFamily="34" charset="0"/>
              </a:rPr>
              <a:t>TOILETS MAINTENANCE  AT TRUCK LAYBAY LOCATIONS</a:t>
            </a:r>
            <a:endParaRPr lang="en-US" sz="20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6" name="Picture 5" descr="logo_ijm_white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058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 descr="C:\Users\Das\Downloads\WhatsApp Image 2019-05-30 at 12.55.37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42932" y="3657600"/>
            <a:ext cx="4301068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as\Desktop\New Folder (2)\41125abc-1344-42e8-a270-86b85fba3a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457200"/>
            <a:ext cx="39624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4" name="Picture 4" descr="C:\Users\Das\Downloads\PHOTO-2019-05-23-18-11-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3429000"/>
            <a:ext cx="8001000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16.jpeg"/>
          <p:cNvPicPr preferRelativeResize="0">
            <a:picLocks noGrp="1"/>
          </p:cNvPicPr>
          <p:nvPr isPhoto="1"/>
        </p:nvPicPr>
        <p:blipFill>
          <a:blip r:embed="rId4" cstate="print">
            <a:lum/>
          </a:blip>
          <a:srcRect r="23581"/>
          <a:stretch>
            <a:fillRect/>
          </a:stretch>
        </p:blipFill>
        <p:spPr>
          <a:xfrm>
            <a:off x="4876800" y="457200"/>
            <a:ext cx="38100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0070C0"/>
          </a:solidFill>
        </p:spPr>
        <p:txBody>
          <a:bodyPr wrap="square" anchor="ctr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Century Gothic" pitchFamily="34" charset="0"/>
              </a:rPr>
              <a:t>GRASS CUTTING AT MCW SLOPES</a:t>
            </a:r>
            <a:endParaRPr lang="en-US" sz="20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6" name="Picture 5" descr="logo_ijm_white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058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as\Desktop\New Folder (3)\8c4ba90c-678e-48ea-8233-9e6e14820b7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57200"/>
            <a:ext cx="411480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Das\Desktop\New Folder (3)\13df0fe1-8330-413f-b7c9-eb33a6c50c4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457200"/>
            <a:ext cx="4419600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C:\Users\Das\Desktop\New Folder (3)\e4b5632e-95b2-4d3d-9311-390d32860e4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3581400"/>
            <a:ext cx="4114800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 descr="C:\Users\Das\Desktop\New Folder (3)\2f730ab7-dad9-4a40-9bc2-15d61b14852b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0" y="3581400"/>
            <a:ext cx="4419600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0070C0"/>
          </a:solidFill>
        </p:spPr>
        <p:txBody>
          <a:bodyPr wrap="square" anchor="ctr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Century Gothic" pitchFamily="34" charset="0"/>
              </a:rPr>
              <a:t>PUP / VUP CLEANING WORKS</a:t>
            </a:r>
            <a:endParaRPr lang="en-US" sz="20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7" name="Picture 6" descr="logo_ijm_white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058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8.jpeg"/>
          <p:cNvPicPr preferRelativeResize="0">
            <a:picLocks noGrp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33400"/>
            <a:ext cx="4572000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37.jpeg"/>
          <p:cNvPicPr preferRelativeResize="0">
            <a:picLocks noGrp="1"/>
          </p:cNvPicPr>
          <p:nvPr isPhoto="1"/>
        </p:nvPicPr>
        <p:blipFill>
          <a:blip r:embed="rId3" cstate="print">
            <a:lum bright="20000"/>
          </a:blip>
          <a:stretch>
            <a:fillRect/>
          </a:stretch>
        </p:blipFill>
        <p:spPr>
          <a:xfrm>
            <a:off x="4724400" y="1981200"/>
            <a:ext cx="4419600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0" y="57090"/>
            <a:ext cx="9144000" cy="400110"/>
          </a:xfrm>
          <a:prstGeom prst="rect">
            <a:avLst/>
          </a:prstGeom>
          <a:solidFill>
            <a:srgbClr val="0070C0"/>
          </a:solidFill>
        </p:spPr>
        <p:txBody>
          <a:bodyPr wrap="square" anchor="ctr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Century Gothic" pitchFamily="34" charset="0"/>
              </a:rPr>
              <a:t>HIGHWAY LIGHTS REPAIRING</a:t>
            </a:r>
            <a:endParaRPr lang="en-US" sz="20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6" name="Picture 5" descr="logo_ijm_white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58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Das\Desktop\presentation Road maintenance\Presentation Photos of Project Highway\CRI_23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0"/>
            <a:ext cx="9372599" cy="6857999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-228600" y="0"/>
            <a:ext cx="9372600" cy="400110"/>
          </a:xfrm>
          <a:prstGeom prst="rect">
            <a:avLst/>
          </a:prstGeom>
          <a:solidFill>
            <a:srgbClr val="0070C0"/>
          </a:solidFill>
        </p:spPr>
        <p:txBody>
          <a:bodyPr wrap="square" anchor="ctr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Century Gothic" pitchFamily="34" charset="0"/>
              </a:rPr>
              <a:t>HIGHWAY LIGHTS (Night View)</a:t>
            </a:r>
            <a:endParaRPr lang="en-US" sz="20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6" name="Picture 5" descr="logo_ijm_white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as\Desktop\presentation Road maintenance\Presentation Photos of Project Highway\CRI_23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-19110"/>
            <a:ext cx="9144000" cy="400110"/>
          </a:xfrm>
          <a:prstGeom prst="rect">
            <a:avLst/>
          </a:prstGeom>
          <a:solidFill>
            <a:srgbClr val="0070C0"/>
          </a:solidFill>
        </p:spPr>
        <p:txBody>
          <a:bodyPr wrap="square" anchor="ctr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Century Gothic" pitchFamily="34" charset="0"/>
              </a:rPr>
              <a:t>HIGHWAY LIGHTS (Night View)</a:t>
            </a:r>
            <a:endParaRPr lang="en-US" sz="20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6" name="Picture 5" descr="logo_ijm_white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153400" cy="4038600"/>
          </a:xfrm>
          <a:noFill/>
          <a:ln w="19050">
            <a:solidFill>
              <a:srgbClr val="0070C0"/>
            </a:solidFill>
          </a:ln>
        </p:spPr>
        <p:txBody>
          <a:bodyPr>
            <a:noAutofit/>
          </a:bodyPr>
          <a:lstStyle/>
          <a:p>
            <a:pPr marL="539496" indent="-457200" algn="ctr">
              <a:buNone/>
            </a:pPr>
            <a:endParaRPr lang="en-US" sz="2000" dirty="0" smtClean="0">
              <a:latin typeface="Calibri" pitchFamily="34" charset="0"/>
              <a:cs typeface="Arial" pitchFamily="34" charset="0"/>
            </a:endParaRPr>
          </a:p>
          <a:p>
            <a:pPr marL="539496" indent="-457200" algn="ctr">
              <a:buNone/>
            </a:pPr>
            <a:endParaRPr lang="en-US" sz="2000" dirty="0" smtClean="0">
              <a:latin typeface="Calibri" pitchFamily="34" charset="0"/>
              <a:cs typeface="Arial" pitchFamily="34" charset="0"/>
            </a:endParaRPr>
          </a:p>
          <a:p>
            <a:pPr marL="539496" indent="-457200">
              <a:buFont typeface="Wingdings" pitchFamily="2" charset="2"/>
              <a:buChar char="Ø"/>
            </a:pPr>
            <a:endParaRPr lang="en-US" sz="2000" dirty="0" smtClean="0">
              <a:latin typeface="Calibri" pitchFamily="34" charset="0"/>
              <a:cs typeface="Arial" pitchFamily="34" charset="0"/>
            </a:endParaRPr>
          </a:p>
          <a:p>
            <a:pPr marL="539496" indent="-457200" algn="ctr">
              <a:buNone/>
            </a:pPr>
            <a:endParaRPr lang="en-US" sz="2000" dirty="0" smtClean="0">
              <a:latin typeface="Calibri" pitchFamily="34" charset="0"/>
              <a:cs typeface="Arial" pitchFamily="34" charset="0"/>
            </a:endParaRPr>
          </a:p>
          <a:p>
            <a:pPr marL="539496" indent="-457200" algn="ctr">
              <a:buNone/>
            </a:pPr>
            <a:endParaRPr lang="en-US" sz="2000" dirty="0" smtClean="0">
              <a:latin typeface="Calibri" pitchFamily="34" charset="0"/>
              <a:cs typeface="Arial" pitchFamily="34" charset="0"/>
            </a:endParaRPr>
          </a:p>
          <a:p>
            <a:pPr marL="539496" indent="-457200" algn="ctr">
              <a:buNone/>
            </a:pPr>
            <a:endParaRPr lang="en-US" sz="2000" dirty="0" smtClean="0">
              <a:latin typeface="Calibri" pitchFamily="34" charset="0"/>
              <a:cs typeface="Arial" pitchFamily="34" charset="0"/>
            </a:endParaRPr>
          </a:p>
          <a:p>
            <a:pPr marL="539496" indent="-457200" algn="ctr">
              <a:buNone/>
            </a:pPr>
            <a:endParaRPr lang="en-US" sz="2000" dirty="0" smtClean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09800"/>
            <a:ext cx="7543800" cy="16002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0070C0"/>
                </a:solidFill>
                <a:latin typeface="Century Gothic" pitchFamily="34" charset="0"/>
              </a:rPr>
              <a:t>RECTIFICATION ACTIVITY PHOTOS</a:t>
            </a:r>
            <a:endParaRPr lang="en-US" sz="4800" dirty="0">
              <a:effectLst/>
              <a:latin typeface="Century Gothic" pitchFamily="34" charset="0"/>
              <a:cs typeface="Aparajit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8534400" cy="400110"/>
          </a:xfrm>
          <a:prstGeom prst="rect">
            <a:avLst/>
          </a:prstGeom>
          <a:solidFill>
            <a:srgbClr val="0070C0"/>
          </a:solidFill>
        </p:spPr>
        <p:txBody>
          <a:bodyPr wrap="square" anchor="ctr">
            <a:spAutoFit/>
          </a:bodyPr>
          <a:lstStyle/>
          <a:p>
            <a:pPr lvl="1" fontAlgn="ctr"/>
            <a:r>
              <a:rPr lang="en-US" sz="2000" b="1" dirty="0" smtClean="0">
                <a:solidFill>
                  <a:schemeClr val="bg1"/>
                </a:solidFill>
                <a:latin typeface="Century Gothic" pitchFamily="34" charset="0"/>
              </a:rPr>
              <a:t>GENERAL CLEANING AT MAIN CARRIAGE WAY</a:t>
            </a:r>
            <a:endParaRPr lang="en-US" sz="20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2050" name="Picture 2" descr="D:\Shaheen Bill Folder\Labour daily Photos\Maintenance Photos\Photos\WhatsApp Image 2021-03-02 at 4.55.26 P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533400"/>
            <a:ext cx="4114800" cy="2895600"/>
          </a:xfrm>
          <a:prstGeom prst="rect">
            <a:avLst/>
          </a:prstGeom>
          <a:noFill/>
        </p:spPr>
      </p:pic>
      <p:pic>
        <p:nvPicPr>
          <p:cNvPr id="2051" name="Picture 3" descr="D:\Shaheen Bill Folder\Labour daily Photos\Maintenance Photos\Photos\WhatsApp Image 2021-03-02 at 7.05.31 P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533400"/>
            <a:ext cx="4191000" cy="2895600"/>
          </a:xfrm>
          <a:prstGeom prst="rect">
            <a:avLst/>
          </a:prstGeom>
          <a:noFill/>
        </p:spPr>
      </p:pic>
      <p:pic>
        <p:nvPicPr>
          <p:cNvPr id="7" name="Picture 6" descr="logo_ijm_white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58200" y="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D:\Shaheen Bill Folder\Labour daily Photos\Maintenance Photos\Photos\WhatsApp Image 2021-03-09 at 2.33.01 PM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3657600"/>
            <a:ext cx="4114800" cy="2971800"/>
          </a:xfrm>
          <a:prstGeom prst="rect">
            <a:avLst/>
          </a:prstGeom>
          <a:noFill/>
        </p:spPr>
      </p:pic>
      <p:pic>
        <p:nvPicPr>
          <p:cNvPr id="2053" name="Picture 5" descr="D:\Shaheen Bill Folder\Labour daily Photos\Maintenance Photos\Photos\WhatsApp Image 2021-03-08 at 7.26.09 PM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24400" y="3657600"/>
            <a:ext cx="4191000" cy="297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0070C0"/>
          </a:solidFill>
        </p:spPr>
        <p:txBody>
          <a:bodyPr wrap="square" anchor="ctr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Century Gothic" pitchFamily="34" charset="0"/>
              </a:rPr>
              <a:t>RECTIFICATION  OF NON MOUNTABLE KERBS  AT ENTRY/EXIT RAMPS</a:t>
            </a:r>
            <a:endParaRPr lang="en-US" sz="20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6" name="Picture 5" descr="logo_ijm_white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58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39.jpe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b="8889"/>
          <a:stretch>
            <a:fillRect/>
          </a:stretch>
        </p:blipFill>
        <p:spPr>
          <a:xfrm>
            <a:off x="609600" y="685800"/>
            <a:ext cx="6934200" cy="5450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2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r="22500" b="14444"/>
          <a:stretch>
            <a:fillRect/>
          </a:stretch>
        </p:blipFill>
        <p:spPr>
          <a:xfrm>
            <a:off x="609600" y="685801"/>
            <a:ext cx="6553200" cy="5628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0070C0"/>
          </a:solidFill>
        </p:spPr>
        <p:txBody>
          <a:bodyPr wrap="square" anchor="ctr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Century Gothic" pitchFamily="34" charset="0"/>
              </a:rPr>
              <a:t>RECTIFICATION  OF NON MOUNTABLE KERBS  AT ENTRY/EXIT RAMPS</a:t>
            </a:r>
            <a:endParaRPr lang="en-US" sz="20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6" name="Picture 5" descr="logo_ijm_white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4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24167" b="2270"/>
          <a:stretch>
            <a:fillRect/>
          </a:stretch>
        </p:blipFill>
        <p:spPr>
          <a:xfrm>
            <a:off x="1" y="457200"/>
            <a:ext cx="4724399" cy="419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0070C0"/>
          </a:solidFill>
        </p:spPr>
        <p:txBody>
          <a:bodyPr wrap="square" anchor="ctr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Century Gothic" pitchFamily="34" charset="0"/>
              </a:rPr>
              <a:t>REPLACEMENT OF DAMAGED DELINEATORS</a:t>
            </a:r>
            <a:endParaRPr lang="en-US" sz="20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5" name="Picture 4" descr="logo_ijm_white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Das\Desktop\WhatsApp Image 2019-05-29 at 16.15.41.jpeg"/>
          <p:cNvPicPr>
            <a:picLocks noChangeAspect="1" noChangeArrowheads="1"/>
          </p:cNvPicPr>
          <p:nvPr/>
        </p:nvPicPr>
        <p:blipFill>
          <a:blip r:embed="rId4"/>
          <a:srcRect t="5248"/>
          <a:stretch>
            <a:fillRect/>
          </a:stretch>
        </p:blipFill>
        <p:spPr bwMode="auto">
          <a:xfrm>
            <a:off x="4828270" y="2362200"/>
            <a:ext cx="4315730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7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r="26667"/>
          <a:stretch>
            <a:fillRect/>
          </a:stretch>
        </p:blipFill>
        <p:spPr>
          <a:xfrm>
            <a:off x="152400" y="533400"/>
            <a:ext cx="4252824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0070C0"/>
          </a:solidFill>
        </p:spPr>
        <p:txBody>
          <a:bodyPr wrap="square" anchor="ctr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Century Gothic" pitchFamily="34" charset="0"/>
              </a:rPr>
              <a:t>REPLACEMENT OF DAMAGED MARKER SIGN BOARDS</a:t>
            </a:r>
            <a:endParaRPr lang="en-US" sz="20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5" name="Picture 4" descr="logo_ijm_white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Das\Desktop\WhatsApp Image 2019-05-30 at 11.11.12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98535" y="1981200"/>
            <a:ext cx="3640666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Das\Desktop\presentation Road maintenance\WhatsApp Image 2019-05-30 at 11.42.09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609600"/>
            <a:ext cx="39624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9" name="Picture 3" descr="C:\Users\Das\Desktop\New Folder (2)\8cc1581e-b7c2-436c-8273-2e06a434602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609600"/>
            <a:ext cx="3886200" cy="579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0" name="Picture 4" descr="C:\Users\Das\Desktop\New Folder (2)\e2a78ce5-8c03-404c-96d8-83684d22c43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581400"/>
            <a:ext cx="373380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0070C0"/>
          </a:solidFill>
        </p:spPr>
        <p:txBody>
          <a:bodyPr wrap="square" anchor="ctr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Century Gothic" pitchFamily="34" charset="0"/>
              </a:rPr>
              <a:t>RECTIFICATION OF DAMAGED SHOULDERS AT MCW</a:t>
            </a:r>
            <a:endParaRPr lang="en-US" sz="20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6" name="Picture 5" descr="logo_ijm_white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058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Das\Desktop\New Folder (2)\3db7c324-f7a0-43d2-8d44-80daec963fe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1" y="3505200"/>
            <a:ext cx="4419599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8" name="Picture 6" descr="C:\Users\Das\Downloads\9bc4f206-4262-4929-b19b-9364fdc4e928.JPG"/>
          <p:cNvPicPr>
            <a:picLocks noChangeAspect="1" noChangeArrowheads="1"/>
          </p:cNvPicPr>
          <p:nvPr/>
        </p:nvPicPr>
        <p:blipFill>
          <a:blip r:embed="rId3"/>
          <a:srcRect r="44444" b="-599"/>
          <a:stretch>
            <a:fillRect/>
          </a:stretch>
        </p:blipFill>
        <p:spPr bwMode="auto">
          <a:xfrm>
            <a:off x="4876800" y="3505200"/>
            <a:ext cx="4038600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0070C0"/>
          </a:solidFill>
        </p:spPr>
        <p:txBody>
          <a:bodyPr wrap="square" anchor="ctr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Century Gothic" pitchFamily="34" charset="0"/>
              </a:rPr>
              <a:t>RECTIFICATION OF DAMAGED FENCING POLES </a:t>
            </a:r>
            <a:endParaRPr lang="en-US" sz="20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7170" name="Picture 2" descr="D:\Shaheen Bill Folder\Labour daily Photos\Maintenance Photos\Photos\WhatsApp Image 2021-03-01 at 9.11.39 PM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533400"/>
            <a:ext cx="4191000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1" name="Picture 3" descr="D:\Shaheen Bill Folder\Labour daily Photos\Maintenance Photos\Photos\WhatsApp Image 2021-03-02 at 4.55.30 PM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533400"/>
            <a:ext cx="4191000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logo_ijm_white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058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as\Desktop\New Folder (2)\PHOTO-2019-05-23-09-33-07.jpg"/>
          <p:cNvPicPr>
            <a:picLocks noChangeAspect="1" noChangeArrowheads="1"/>
          </p:cNvPicPr>
          <p:nvPr/>
        </p:nvPicPr>
        <p:blipFill>
          <a:blip r:embed="rId2">
            <a:lum bright="15000"/>
          </a:blip>
          <a:srcRect/>
          <a:stretch>
            <a:fillRect/>
          </a:stretch>
        </p:blipFill>
        <p:spPr bwMode="auto">
          <a:xfrm>
            <a:off x="304800" y="533400"/>
            <a:ext cx="434340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Das\Desktop\New Folder (2)\PHOTO-2019-05-23-09-33-07_1.jpg"/>
          <p:cNvPicPr>
            <a:picLocks noChangeAspect="1" noChangeArrowheads="1"/>
          </p:cNvPicPr>
          <p:nvPr/>
        </p:nvPicPr>
        <p:blipFill>
          <a:blip r:embed="rId3">
            <a:lum bright="14000"/>
          </a:blip>
          <a:srcRect/>
          <a:stretch>
            <a:fillRect/>
          </a:stretch>
        </p:blipFill>
        <p:spPr bwMode="auto">
          <a:xfrm>
            <a:off x="304800" y="3733800"/>
            <a:ext cx="44196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Das\Desktop\New Folder (3)\PHOTO-2019-05-23-09-56-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609600"/>
            <a:ext cx="4038600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C:\Users\Das\Desktop\New Folder (3)\PHOTO-2019-05-23-09-56-1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800" y="3733800"/>
            <a:ext cx="40386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0" y="57090"/>
            <a:ext cx="9144000" cy="400110"/>
          </a:xfrm>
          <a:prstGeom prst="rect">
            <a:avLst/>
          </a:prstGeom>
          <a:solidFill>
            <a:srgbClr val="0070C0"/>
          </a:solidFill>
        </p:spPr>
        <p:txBody>
          <a:bodyPr wrap="square" anchor="ctr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Century Gothic" pitchFamily="34" charset="0"/>
              </a:rPr>
              <a:t>RECTIFICATION OF DAMAGED ELECTRICAL POLES</a:t>
            </a:r>
            <a:endParaRPr lang="en-US" sz="20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7" name="Picture 6" descr="logo_ijm_white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058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as\Desktop\New Folder (2)\PHOTO-2019-05-23-09-41-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533400"/>
            <a:ext cx="441960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Das\Desktop\New Folder (2)\PHOTO-2019-05-23-09-40-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533400"/>
            <a:ext cx="419100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C:\Users\Das\Desktop\New Folder (2)\PHOTO-2019-05-23-09-40-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3352800"/>
            <a:ext cx="4343400" cy="3333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 descr="C:\Users\Das\Downloads\db6e8653-1f28-43c7-a313-b9c2839e784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3352800"/>
            <a:ext cx="4191000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0" y="57090"/>
            <a:ext cx="9144000" cy="400110"/>
          </a:xfrm>
          <a:prstGeom prst="rect">
            <a:avLst/>
          </a:prstGeom>
          <a:solidFill>
            <a:srgbClr val="0070C0"/>
          </a:solidFill>
        </p:spPr>
        <p:txBody>
          <a:bodyPr wrap="square" anchor="ctr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Century Gothic" pitchFamily="34" charset="0"/>
              </a:rPr>
              <a:t>REPLACEMENT OF DAMAGED SIGN BORADS</a:t>
            </a:r>
            <a:endParaRPr lang="en-US" sz="20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7" name="Picture 6" descr="logo_ijm_white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058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as\Desktop\New Folder (2)\fa5f0a70-1f25-477f-85e0-5df3d2f1c99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581400"/>
            <a:ext cx="42672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C:\Users\Das\Downloads\9ab3f493-ee74-4266-a696-2053ce0752a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3581400"/>
            <a:ext cx="40386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C:\Users\Das\Downloads\c5b63593-0f57-4daa-b8f7-1e2f50fc644f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609600"/>
            <a:ext cx="4038600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7" name="Picture 5" descr="C:\Users\Das\Downloads\ac9a693b-ecd5-44d7-8e18-6c9b98e81e0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609600"/>
            <a:ext cx="43434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0070C0"/>
          </a:solidFill>
        </p:spPr>
        <p:txBody>
          <a:bodyPr wrap="square" anchor="ctr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Century Gothic" pitchFamily="34" charset="0"/>
              </a:rPr>
              <a:t>RECTIFICATION OF OVERLAY PATCH  WORKS </a:t>
            </a:r>
            <a:endParaRPr lang="en-US" sz="20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7" name="Picture 6" descr="logo_ijm_white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058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as\Desktop\New Folder (2)\32d6a38d-8919-4ab6-81eb-e15bc15d8809.JPG"/>
          <p:cNvPicPr>
            <a:picLocks noChangeAspect="1" noChangeArrowheads="1"/>
          </p:cNvPicPr>
          <p:nvPr/>
        </p:nvPicPr>
        <p:blipFill>
          <a:blip r:embed="rId2"/>
          <a:srcRect b="8722"/>
          <a:stretch>
            <a:fillRect/>
          </a:stretch>
        </p:blipFill>
        <p:spPr bwMode="auto">
          <a:xfrm>
            <a:off x="4648200" y="457200"/>
            <a:ext cx="4267200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C:\Users\Das\Desktop\New Folder (2)\66f05f8a-2797-467c-8f8a-c257529b6351.JPG"/>
          <p:cNvPicPr>
            <a:picLocks noChangeAspect="1" noChangeArrowheads="1"/>
          </p:cNvPicPr>
          <p:nvPr/>
        </p:nvPicPr>
        <p:blipFill>
          <a:blip r:embed="rId3"/>
          <a:srcRect b="10000"/>
          <a:stretch>
            <a:fillRect/>
          </a:stretch>
        </p:blipFill>
        <p:spPr bwMode="auto">
          <a:xfrm>
            <a:off x="152400" y="457200"/>
            <a:ext cx="4267200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C:\Users\Das\Desktop\New Folder (2)\dae97544-55df-4b0c-a19d-eac05168a1ff.JPG"/>
          <p:cNvPicPr>
            <a:picLocks noChangeAspect="1" noChangeArrowheads="1"/>
          </p:cNvPicPr>
          <p:nvPr/>
        </p:nvPicPr>
        <p:blipFill>
          <a:blip r:embed="rId4"/>
          <a:srcRect b="10431"/>
          <a:stretch>
            <a:fillRect/>
          </a:stretch>
        </p:blipFill>
        <p:spPr bwMode="auto">
          <a:xfrm>
            <a:off x="228601" y="3733800"/>
            <a:ext cx="4190999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1" name="Picture 5" descr="C:\Users\Das\Desktop\New Folder (2)\f76aa208-b8ac-4668-8798-5bb2343c70f7.JPG"/>
          <p:cNvPicPr>
            <a:picLocks noChangeAspect="1" noChangeArrowheads="1"/>
          </p:cNvPicPr>
          <p:nvPr/>
        </p:nvPicPr>
        <p:blipFill>
          <a:blip r:embed="rId5"/>
          <a:srcRect r="29762" b="5767"/>
          <a:stretch>
            <a:fillRect/>
          </a:stretch>
        </p:blipFill>
        <p:spPr bwMode="auto">
          <a:xfrm>
            <a:off x="4648200" y="3733800"/>
            <a:ext cx="42672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0070C0"/>
          </a:solidFill>
        </p:spPr>
        <p:txBody>
          <a:bodyPr wrap="square" anchor="ctr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Century Gothic" pitchFamily="34" charset="0"/>
              </a:rPr>
              <a:t>RECTIFICATION OF DAMAGED RAILING WORKS AT KRISHNA BRIDGE</a:t>
            </a:r>
            <a:endParaRPr lang="en-US" sz="20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7" name="Picture 6" descr="logo_ijm_white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058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8534400" cy="400110"/>
          </a:xfrm>
          <a:prstGeom prst="rect">
            <a:avLst/>
          </a:prstGeom>
          <a:solidFill>
            <a:srgbClr val="0070C0"/>
          </a:solidFill>
        </p:spPr>
        <p:txBody>
          <a:bodyPr wrap="square" anchor="ctr">
            <a:spAutoFit/>
          </a:bodyPr>
          <a:lstStyle/>
          <a:p>
            <a:pPr lvl="1" fontAlgn="ctr"/>
            <a:r>
              <a:rPr lang="en-US" sz="2000" b="1" dirty="0" smtClean="0">
                <a:solidFill>
                  <a:schemeClr val="bg1"/>
                </a:solidFill>
                <a:latin typeface="Century Gothic" pitchFamily="34" charset="0"/>
              </a:rPr>
              <a:t>KERB PAINTING AT FADED LOCATIONS</a:t>
            </a:r>
            <a:endParaRPr lang="en-US" sz="20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1026" name="Picture 2" descr="D:\Shaheen Bill Folder\Labour daily Photos\Maintenance Photos\Photos\WhatsApp Image 2021-02-23 at 4.25.16 P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533400"/>
            <a:ext cx="4114800" cy="2667000"/>
          </a:xfrm>
          <a:prstGeom prst="rect">
            <a:avLst/>
          </a:prstGeom>
          <a:noFill/>
        </p:spPr>
      </p:pic>
      <p:pic>
        <p:nvPicPr>
          <p:cNvPr id="1027" name="Picture 3" descr="D:\Shaheen Bill Folder\Labour daily Photos\Maintenance Photos\Photos\WhatsApp Image 2021-03-02 at 1.55.40 P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533400"/>
            <a:ext cx="4191000" cy="2667000"/>
          </a:xfrm>
          <a:prstGeom prst="rect">
            <a:avLst/>
          </a:prstGeom>
          <a:noFill/>
        </p:spPr>
      </p:pic>
      <p:pic>
        <p:nvPicPr>
          <p:cNvPr id="7" name="Picture 6" descr="logo_ijm_white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58200" y="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D:\Shaheen Bill Folder\Labour daily Photos\Maintenance Photos\Photos\WhatsApp Image 2021-03-09 at 12.40.28 PM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3352800"/>
            <a:ext cx="4114800" cy="2971800"/>
          </a:xfrm>
          <a:prstGeom prst="rect">
            <a:avLst/>
          </a:prstGeom>
          <a:noFill/>
        </p:spPr>
      </p:pic>
      <p:pic>
        <p:nvPicPr>
          <p:cNvPr id="1030" name="Picture 6" descr="D:\Shaheen Bill Folder\Labour daily Photos\Maintenance Photos\Photos\WhatsApp Image 2021-02-24 at 12.38.53 PM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3352800"/>
            <a:ext cx="4191000" cy="297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as\Desktop\presentation Road maintenance\WhatsApp Image 2019-05-30 at 11.38.21 (1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4800600" cy="541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0070C0"/>
          </a:solidFill>
        </p:spPr>
        <p:txBody>
          <a:bodyPr wrap="square" anchor="ctr">
            <a:spAutoFit/>
          </a:bodyPr>
          <a:lstStyle/>
          <a:p>
            <a:pPr marL="400050" indent="-400050"/>
            <a:r>
              <a:rPr lang="en-US" sz="2000" b="1" dirty="0" smtClean="0">
                <a:solidFill>
                  <a:schemeClr val="bg1"/>
                </a:solidFill>
                <a:latin typeface="Century Gothic" pitchFamily="34" charset="0"/>
              </a:rPr>
              <a:t>Replacement of damaged 5kilometre &amp;  1kilometre stone</a:t>
            </a:r>
          </a:p>
        </p:txBody>
      </p:sp>
      <p:pic>
        <p:nvPicPr>
          <p:cNvPr id="7" name="Picture 6" descr="logo_ijm_white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Das\Desktop\presentation Road maintenance\WhatsApp Image 2019-05-30 at 11.38.21 (2)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1705" y="1371600"/>
            <a:ext cx="4122295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153400" cy="4038600"/>
          </a:xfrm>
          <a:noFill/>
          <a:ln w="19050">
            <a:solidFill>
              <a:srgbClr val="0070C0"/>
            </a:solidFill>
          </a:ln>
        </p:spPr>
        <p:txBody>
          <a:bodyPr>
            <a:noAutofit/>
          </a:bodyPr>
          <a:lstStyle/>
          <a:p>
            <a:pPr marL="539496" indent="-457200" algn="ctr">
              <a:buNone/>
            </a:pPr>
            <a:endParaRPr lang="en-US" sz="2000" dirty="0" smtClean="0">
              <a:latin typeface="Calibri" pitchFamily="34" charset="0"/>
              <a:cs typeface="Arial" pitchFamily="34" charset="0"/>
            </a:endParaRPr>
          </a:p>
          <a:p>
            <a:pPr marL="539496" indent="-457200" algn="ctr">
              <a:buNone/>
            </a:pPr>
            <a:endParaRPr lang="en-US" sz="2000" dirty="0" smtClean="0">
              <a:latin typeface="Calibri" pitchFamily="34" charset="0"/>
              <a:cs typeface="Arial" pitchFamily="34" charset="0"/>
            </a:endParaRPr>
          </a:p>
          <a:p>
            <a:pPr marL="539496" indent="-457200">
              <a:buFont typeface="Wingdings" pitchFamily="2" charset="2"/>
              <a:buChar char="Ø"/>
            </a:pPr>
            <a:endParaRPr lang="en-US" sz="2000" dirty="0" smtClean="0">
              <a:latin typeface="Calibri" pitchFamily="34" charset="0"/>
              <a:cs typeface="Arial" pitchFamily="34" charset="0"/>
            </a:endParaRPr>
          </a:p>
          <a:p>
            <a:pPr marL="539496" indent="-457200" algn="ctr">
              <a:buNone/>
            </a:pPr>
            <a:endParaRPr lang="en-US" sz="2000" dirty="0" smtClean="0">
              <a:latin typeface="Calibri" pitchFamily="34" charset="0"/>
              <a:cs typeface="Arial" pitchFamily="34" charset="0"/>
            </a:endParaRPr>
          </a:p>
          <a:p>
            <a:pPr marL="539496" indent="-457200" algn="ctr">
              <a:buNone/>
            </a:pPr>
            <a:endParaRPr lang="en-US" sz="2000" dirty="0" smtClean="0">
              <a:latin typeface="Calibri" pitchFamily="34" charset="0"/>
              <a:cs typeface="Arial" pitchFamily="34" charset="0"/>
            </a:endParaRPr>
          </a:p>
          <a:p>
            <a:pPr marL="539496" indent="-457200" algn="ctr">
              <a:buNone/>
            </a:pPr>
            <a:endParaRPr lang="en-US" sz="2000" dirty="0" smtClean="0">
              <a:latin typeface="Calibri" pitchFamily="34" charset="0"/>
              <a:cs typeface="Arial" pitchFamily="34" charset="0"/>
            </a:endParaRPr>
          </a:p>
          <a:p>
            <a:pPr marL="539496" indent="-457200" algn="ctr">
              <a:buNone/>
            </a:pPr>
            <a:endParaRPr lang="en-US" sz="2000" dirty="0" smtClean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09800"/>
            <a:ext cx="7543800" cy="16002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0070C0"/>
                </a:solidFill>
                <a:latin typeface="Century Gothic" pitchFamily="34" charset="0"/>
              </a:rPr>
              <a:t>OTHER PHOTOS</a:t>
            </a:r>
            <a:endParaRPr lang="en-US" sz="4800" dirty="0">
              <a:effectLst/>
              <a:latin typeface="Century Gothic" pitchFamily="34" charset="0"/>
              <a:cs typeface="Aparajit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 \17202250255_65b5768e27_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0" y="6027003"/>
            <a:ext cx="9144000" cy="707886"/>
          </a:xfrm>
          <a:prstGeom prst="rect">
            <a:avLst/>
          </a:prstGeom>
          <a:solidFill>
            <a:srgbClr val="00B050">
              <a:alpha val="24000"/>
            </a:srgb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entury Gothic" pitchFamily="34" charset="0"/>
                <a:ea typeface="Cambria Math" pitchFamily="18" charset="0"/>
                <a:cs typeface="Arial" pitchFamily="34" charset="0"/>
              </a:rPr>
              <a:t>Six-Laning of Chilkaluripet-Vijayawada Section of NH-5                                                   BOT (TOLL) On DBFO Pattern Under NHDP Phase-V </a:t>
            </a:r>
          </a:p>
        </p:txBody>
      </p:sp>
      <p:pic>
        <p:nvPicPr>
          <p:cNvPr id="4" name="Picture 3" descr="logo_ijm_white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72474" y="1"/>
            <a:ext cx="7715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aghu\Desktop\Rps20160709_1416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0" y="6027003"/>
            <a:ext cx="9144000" cy="707886"/>
          </a:xfrm>
          <a:prstGeom prst="rect">
            <a:avLst/>
          </a:prstGeom>
          <a:solidFill>
            <a:srgbClr val="00B050">
              <a:alpha val="24000"/>
            </a:srgb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entury Gothic" pitchFamily="34" charset="0"/>
                <a:ea typeface="Cambria Math" pitchFamily="18" charset="0"/>
                <a:cs typeface="Arial" pitchFamily="34" charset="0"/>
              </a:rPr>
              <a:t>Six-Laning of Chilkaluripet-Vijayawada Section of NH-5                                                   BOT (TOLL) On DBFO Pattern Under NHDP Phase-V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rgbClr val="0070C0">
              <a:alpha val="58000"/>
            </a:srgb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entury Gothic" pitchFamily="34" charset="0"/>
                <a:ea typeface="Cambria Math" pitchFamily="18" charset="0"/>
              </a:rPr>
              <a:t>Presentation 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entury Gothic" pitchFamily="34" charset="0"/>
                <a:ea typeface="Cambria Math" pitchFamily="18" charset="0"/>
              </a:rPr>
              <a:t>for 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entury Gothic" pitchFamily="34" charset="0"/>
                <a:ea typeface="Cambria Math" pitchFamily="18" charset="0"/>
              </a:rPr>
              <a:t> VRP Routine Maintenance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entury Gothic" pitchFamily="34" charset="0"/>
                <a:ea typeface="Cambria Math" pitchFamily="18" charset="0"/>
              </a:rPr>
              <a:t>&amp; Overlaying Works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Century Gothic" pitchFamily="34" charset="0"/>
              <a:ea typeface="Cambria Math" pitchFamily="18" charset="0"/>
            </a:endParaRPr>
          </a:p>
        </p:txBody>
      </p:sp>
      <p:pic>
        <p:nvPicPr>
          <p:cNvPr id="4" name="Picture 3" descr="logo_ijm_white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8500" y="-76200"/>
            <a:ext cx="8255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162800" y="10668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Option-2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as\Desktop\presentation Road maintenance\Presentation Photos of Project Highway\DSC_01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0" y="6027003"/>
            <a:ext cx="9144000" cy="707886"/>
          </a:xfrm>
          <a:prstGeom prst="rect">
            <a:avLst/>
          </a:prstGeom>
          <a:solidFill>
            <a:srgbClr val="00B050">
              <a:alpha val="24000"/>
            </a:srgb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entury Gothic" pitchFamily="34" charset="0"/>
                <a:ea typeface="Cambria Math" pitchFamily="18" charset="0"/>
                <a:cs typeface="Arial" pitchFamily="34" charset="0"/>
              </a:rPr>
              <a:t>Six-Laning of Chilkaluripet-Vijayawada Section of NH-5                                                   BOT (TOLL) On DBFO Pattern Under NHDP Phase-V </a:t>
            </a:r>
          </a:p>
        </p:txBody>
      </p:sp>
      <p:pic>
        <p:nvPicPr>
          <p:cNvPr id="4" name="Picture 3" descr="logo_ijm_white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8500" y="-76200"/>
            <a:ext cx="8255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as\Desktop\presentation Road maintenance\Presentation Photos of Project Highway\DSC_01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0" y="6027003"/>
            <a:ext cx="9144000" cy="707886"/>
          </a:xfrm>
          <a:prstGeom prst="rect">
            <a:avLst/>
          </a:prstGeom>
          <a:solidFill>
            <a:srgbClr val="00B050">
              <a:alpha val="24000"/>
            </a:srgb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entury Gothic" pitchFamily="34" charset="0"/>
                <a:ea typeface="Cambria Math" pitchFamily="18" charset="0"/>
                <a:cs typeface="Arial" pitchFamily="34" charset="0"/>
              </a:rPr>
              <a:t>Six-Laning of Chilkaluripet-Vijayawada Section of NH-5                                                   BOT (TOLL) On DBFO Pattern Under NHDP Phase-V </a:t>
            </a:r>
          </a:p>
        </p:txBody>
      </p:sp>
      <p:pic>
        <p:nvPicPr>
          <p:cNvPr id="4" name="Picture 3" descr="logo_ijm_white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8500" y="-76200"/>
            <a:ext cx="8255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as\Desktop\presentation Road maintenance\Presentation Photos of Project Highway\IMG_25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0" y="6027003"/>
            <a:ext cx="9144000" cy="707886"/>
          </a:xfrm>
          <a:prstGeom prst="rect">
            <a:avLst/>
          </a:prstGeom>
          <a:solidFill>
            <a:srgbClr val="00B050">
              <a:alpha val="24000"/>
            </a:srgb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entury Gothic" pitchFamily="34" charset="0"/>
                <a:ea typeface="Cambria Math" pitchFamily="18" charset="0"/>
                <a:cs typeface="Arial" pitchFamily="34" charset="0"/>
              </a:rPr>
              <a:t>Six-Laning of Chilkaluripet-Vijayawada Section of NH-5                                                   BOT (TOLL) On DBFO Pattern Under NHDP Phase-V </a:t>
            </a:r>
          </a:p>
        </p:txBody>
      </p:sp>
      <p:pic>
        <p:nvPicPr>
          <p:cNvPr id="4" name="Picture 3" descr="logo_ijm_white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8500" y="-76200"/>
            <a:ext cx="8255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0070C0"/>
          </a:solidFill>
        </p:spPr>
        <p:txBody>
          <a:bodyPr wrap="square" anchor="ctr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Century Gothic" pitchFamily="34" charset="0"/>
              </a:rPr>
              <a:t>REMOVAL OF RANK VEGETATION</a:t>
            </a:r>
            <a:endParaRPr lang="en-US" sz="20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6" name="Picture 5" descr="logo_ijm_white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D:\Shaheen Bill Folder\Labour daily Photos\Maintenance Photos\Photos\WhatsApp Image 2021-03-09 at 12.00.31 P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609600"/>
            <a:ext cx="3581400" cy="5163879"/>
          </a:xfrm>
          <a:prstGeom prst="rect">
            <a:avLst/>
          </a:prstGeom>
          <a:noFill/>
        </p:spPr>
      </p:pic>
      <p:pic>
        <p:nvPicPr>
          <p:cNvPr id="3075" name="Picture 3" descr="D:\Shaheen Bill Folder\Labour daily Photos\Maintenance Photos\Photos\WhatsApp Image 2021-03-09 at 12.40.33 PM (1)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92778" y="1447800"/>
            <a:ext cx="3870222" cy="510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0" y="76200"/>
            <a:ext cx="9144000" cy="400110"/>
          </a:xfrm>
          <a:prstGeom prst="rect">
            <a:avLst/>
          </a:prstGeom>
          <a:solidFill>
            <a:srgbClr val="0070C0"/>
          </a:solidFill>
        </p:spPr>
        <p:txBody>
          <a:bodyPr wrap="square" anchor="ctr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Century Gothic" pitchFamily="34" charset="0"/>
              </a:rPr>
              <a:t>MEDIAN MAINTENANCE</a:t>
            </a:r>
            <a:endParaRPr lang="en-US" sz="20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5" name="Picture 4" descr="logo_ijm_white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76200"/>
            <a:ext cx="9144000" cy="400110"/>
          </a:xfrm>
          <a:prstGeom prst="rect">
            <a:avLst/>
          </a:prstGeom>
          <a:solidFill>
            <a:srgbClr val="0070C0"/>
          </a:solidFill>
        </p:spPr>
        <p:txBody>
          <a:bodyPr wrap="square" anchor="ctr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Century Gothic" pitchFamily="34" charset="0"/>
              </a:rPr>
              <a:t>MEDIAN MAINTENANCE</a:t>
            </a:r>
            <a:endParaRPr lang="en-US" sz="20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5" name="Picture 4" descr="logo_ijm_white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58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D:\Shaheen Bill Folder\Labour daily Photos\Maintenance Photos\Photos\WhatsApp Image 2021-03-09 at 12.48.41 PM (1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609600"/>
            <a:ext cx="3810000" cy="5486400"/>
          </a:xfrm>
          <a:prstGeom prst="rect">
            <a:avLst/>
          </a:prstGeom>
          <a:noFill/>
        </p:spPr>
      </p:pic>
      <p:pic>
        <p:nvPicPr>
          <p:cNvPr id="4099" name="Picture 3" descr="D:\Shaheen Bill Folder\Labour daily Photos\Maintenance Photos\Photos\WhatsApp Image 2021-03-09 at 12.00.31 PM (1)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609600"/>
            <a:ext cx="3657600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51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r="18333"/>
          <a:stretch>
            <a:fillRect/>
          </a:stretch>
        </p:blipFill>
        <p:spPr>
          <a:xfrm>
            <a:off x="228600" y="3581400"/>
            <a:ext cx="4267200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1" name="Picture 3" descr="C:\Users\Das\Downloads\7f4eef8f-6ae1-49be-aa01-2a869a60045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533400"/>
            <a:ext cx="3962400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2" name="Picture 4" descr="C:\Users\Das\Downloads\a3bb54e5-7498-4f78-a114-92b3ff47f88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3581400"/>
            <a:ext cx="3962400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45.jpeg"/>
          <p:cNvPicPr preferRelativeResize="0">
            <a:picLocks noGrp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228600" y="533400"/>
            <a:ext cx="42672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0070C0"/>
          </a:solidFill>
        </p:spPr>
        <p:txBody>
          <a:bodyPr wrap="square" anchor="ctr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Century Gothic" pitchFamily="34" charset="0"/>
              </a:rPr>
              <a:t> DRAIN CLEANING</a:t>
            </a:r>
            <a:endParaRPr lang="en-US" sz="20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7" name="Picture 6" descr="logo_ijm_white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058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as\Desktop\WhatsApp Image 2019-05-30 at 11.21.09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0070C0"/>
          </a:solidFill>
        </p:spPr>
        <p:txBody>
          <a:bodyPr wrap="square" anchor="ctr">
            <a:spAutoFit/>
          </a:bodyPr>
          <a:lstStyle/>
          <a:p>
            <a:pPr marL="400050" indent="-400050"/>
            <a:r>
              <a:rPr lang="en-US" sz="2000" b="1" dirty="0" smtClean="0">
                <a:solidFill>
                  <a:schemeClr val="bg1"/>
                </a:solidFill>
                <a:latin typeface="Century Gothic" pitchFamily="34" charset="0"/>
              </a:rPr>
              <a:t>Garbage at Service road Shoulder</a:t>
            </a:r>
          </a:p>
        </p:txBody>
      </p:sp>
      <p:pic>
        <p:nvPicPr>
          <p:cNvPr id="6" name="Picture 5" descr="logo_ijm_white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3.jpeg"/>
          <p:cNvPicPr preferRelativeResize="0">
            <a:picLocks noGrp="1"/>
          </p:cNvPicPr>
          <p:nvPr isPhoto="1"/>
        </p:nvPicPr>
        <p:blipFill>
          <a:blip r:embed="rId2" cstate="print">
            <a:lum/>
          </a:blip>
          <a:srcRect r="2500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0070C0"/>
          </a:solidFill>
        </p:spPr>
        <p:txBody>
          <a:bodyPr wrap="square" anchor="ctr">
            <a:spAutoFit/>
          </a:bodyPr>
          <a:lstStyle/>
          <a:p>
            <a:pPr marL="400050" indent="-400050"/>
            <a:r>
              <a:rPr lang="en-US" sz="2000" b="1" dirty="0" smtClean="0">
                <a:solidFill>
                  <a:schemeClr val="bg1"/>
                </a:solidFill>
                <a:latin typeface="Century Gothic" pitchFamily="34" charset="0"/>
              </a:rPr>
              <a:t>Garbage at Service road Shoulder</a:t>
            </a:r>
          </a:p>
        </p:txBody>
      </p:sp>
      <p:pic>
        <p:nvPicPr>
          <p:cNvPr id="6" name="Picture 5" descr="logo_ijm_white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1075</TotalTime>
  <Words>240</Words>
  <Application>Microsoft Office PowerPoint</Application>
  <PresentationFormat>On-screen Show (4:3)</PresentationFormat>
  <Paragraphs>54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MAINTENANCE ACTIVITY PHOTOS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RECTIFICATION ACTIVITY PHOTOS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OTHER PHOTOS</vt:lpstr>
      <vt:lpstr>Slide 32</vt:lpstr>
      <vt:lpstr>Slide 33</vt:lpstr>
      <vt:lpstr>Slide 34</vt:lpstr>
      <vt:lpstr>Slide 35</vt:lpstr>
      <vt:lpstr>Slide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raghu</dc:creator>
  <cp:lastModifiedBy>Das</cp:lastModifiedBy>
  <cp:revision>119</cp:revision>
  <dcterms:created xsi:type="dcterms:W3CDTF">2019-05-29T04:37:15Z</dcterms:created>
  <dcterms:modified xsi:type="dcterms:W3CDTF">2021-03-09T11:55:16Z</dcterms:modified>
</cp:coreProperties>
</file>